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8" r:id="rId2"/>
    <p:sldId id="275" r:id="rId3"/>
    <p:sldId id="276" r:id="rId4"/>
    <p:sldId id="289" r:id="rId5"/>
    <p:sldId id="277" r:id="rId6"/>
    <p:sldId id="279" r:id="rId7"/>
    <p:sldId id="278" r:id="rId8"/>
    <p:sldId id="280" r:id="rId9"/>
    <p:sldId id="282" r:id="rId10"/>
    <p:sldId id="281" r:id="rId11"/>
    <p:sldId id="283" r:id="rId12"/>
    <p:sldId id="284" r:id="rId13"/>
    <p:sldId id="285" r:id="rId14"/>
    <p:sldId id="286" r:id="rId15"/>
    <p:sldId id="272" r:id="rId16"/>
    <p:sldId id="273" r:id="rId17"/>
    <p:sldId id="291" r:id="rId18"/>
    <p:sldId id="288" r:id="rId19"/>
    <p:sldId id="274" r:id="rId20"/>
    <p:sldId id="287" r:id="rId21"/>
    <p:sldId id="290" r:id="rId22"/>
    <p:sldId id="270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PrimaryInfant" pitchFamily="2" charset="0"/>
      <p:regular r:id="rId30"/>
      <p:bold r:id="rId31"/>
    </p:embeddedFont>
    <p:embeddedFont>
      <p:font typeface="Twinkl" panose="020B0604020202020204" charset="0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AB"/>
    <a:srgbClr val="21A6F9"/>
    <a:srgbClr val="4DB1E3"/>
    <a:srgbClr val="E34192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28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037017"/>
            <a:ext cx="7632699" cy="1469216"/>
          </a:xfrm>
          <a:prstGeom prst="roundRect">
            <a:avLst>
              <a:gd name="adj" fmla="val 2585"/>
            </a:avLst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1" y="3445623"/>
            <a:ext cx="7632699" cy="1469216"/>
          </a:xfrm>
          <a:prstGeom prst="roundRect">
            <a:avLst>
              <a:gd name="adj" fmla="val 2585"/>
            </a:avLst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9191366-6C10-435F-A2F8-6CBD1318FD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512763"/>
            <a:ext cx="7632700" cy="503237"/>
          </a:xfrm>
          <a:prstGeom prst="roundRect">
            <a:avLst>
              <a:gd name="adj" fmla="val 2585"/>
            </a:avLst>
          </a:prstGeo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Aim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758EDAF-8492-4BF5-93A1-EA11C5D83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2930434"/>
            <a:ext cx="7632700" cy="503237"/>
          </a:xfrm>
          <a:prstGeom prst="roundRect">
            <a:avLst>
              <a:gd name="adj" fmla="val 2585"/>
            </a:avLst>
          </a:prstGeo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www.keshprimary.co.uk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548724" y="1219200"/>
            <a:ext cx="6223000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An introduction</a:t>
            </a: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to Year 1</a:t>
            </a:r>
          </a:p>
          <a:p>
            <a:pPr algn="ctr"/>
            <a:r>
              <a:rPr lang="en-GB" sz="4800" dirty="0">
                <a:solidFill>
                  <a:srgbClr val="FF0000"/>
                </a:solidFill>
              </a:rPr>
              <a:t>September 2024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Literacy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1F82AB-6162-977F-0988-6BDC3FE6FC05}"/>
              </a:ext>
            </a:extLst>
          </p:cNvPr>
          <p:cNvSpPr/>
          <p:nvPr/>
        </p:nvSpPr>
        <p:spPr>
          <a:xfrm>
            <a:off x="1487632" y="1944867"/>
            <a:ext cx="801864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altLang="en-US" sz="3600" dirty="0">
                <a:solidFill>
                  <a:srgbClr val="FF0000"/>
                </a:solidFill>
              </a:rPr>
              <a:t>Shared/guided reading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Circle Time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Linguistic Phonics approach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Shared/guided writing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Talking &amp; Listening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Handwriting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46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Numeracy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Mental Maths every day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Counting and recognition of symbols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Measures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Shape and Space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Visual Representation</a:t>
            </a:r>
          </a:p>
          <a:p>
            <a:r>
              <a:rPr lang="en-GB" altLang="en-US" sz="3600" dirty="0">
                <a:solidFill>
                  <a:srgbClr val="FF0000"/>
                </a:solidFill>
              </a:rPr>
              <a:t>Data handling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440259" y="1075687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PE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1F82AB-6162-977F-0988-6BDC3FE6FC05}"/>
              </a:ext>
            </a:extLst>
          </p:cNvPr>
          <p:cNvSpPr/>
          <p:nvPr/>
        </p:nvSpPr>
        <p:spPr>
          <a:xfrm>
            <a:off x="878032" y="1887612"/>
            <a:ext cx="8018643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Twice a week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Children come into school in their PE uniform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Days will be confirmed on 1</a:t>
            </a:r>
            <a:r>
              <a:rPr lang="en-GB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st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 week of September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Please encourage independent dressing/undressing over the Summer time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55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Snack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1F82AB-6162-977F-0988-6BDC3FE6FC05}"/>
              </a:ext>
            </a:extLst>
          </p:cNvPr>
          <p:cNvSpPr/>
          <p:nvPr/>
        </p:nvSpPr>
        <p:spPr>
          <a:xfrm>
            <a:off x="842327" y="1941191"/>
            <a:ext cx="8018643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Snack available from school kitchen OR may be brought in from home – Healthy option and no nuts. Please only 1 item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Snack payable on App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Water bottles can be sent in or cups available in classroom</a:t>
            </a:r>
          </a:p>
          <a:p>
            <a:pPr lvl="0">
              <a:spcAft>
                <a:spcPts val="0"/>
              </a:spcAft>
            </a:pPr>
            <a:endParaRPr lang="en-GB" sz="3200" dirty="0">
              <a:solidFill>
                <a:srgbClr val="FF0000"/>
              </a:solidFill>
              <a:latin typeface="SassoonCRInfantMedium"/>
              <a:ea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28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Lunch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1F82AB-6162-977F-0988-6BDC3FE6FC05}"/>
              </a:ext>
            </a:extLst>
          </p:cNvPr>
          <p:cNvSpPr/>
          <p:nvPr/>
        </p:nvSpPr>
        <p:spPr>
          <a:xfrm>
            <a:off x="842327" y="1941191"/>
            <a:ext cx="8018643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Hot Lunch available from school kitchen OR may be brought in from home – Again no nuts and bear in mind how much you send in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Lunch payable on App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Menus change regularly – viewed on website</a:t>
            </a:r>
            <a:endParaRPr lang="en-GB" sz="3200" dirty="0">
              <a:solidFill>
                <a:srgbClr val="FF0000"/>
              </a:solidFill>
              <a:latin typeface="SassoonCRInfantMedium"/>
              <a:ea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34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488272" y="1139301"/>
            <a:ext cx="8442664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GB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Important Info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Parent Teacher meetings in 1</a:t>
            </a:r>
            <a:r>
              <a:rPr lang="en-GB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st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and 2</a:t>
            </a:r>
            <a:r>
              <a:rPr lang="en-GB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nd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Term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Teacher information sessions will be delivered in September to give you outline details of routines, curriculum and expectations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Homework Packs begin after Autumn ½ term break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Reading book, library book, and activities for each evening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Meetings may be set up before/after school if required by teacher or parent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64727" y="849086"/>
            <a:ext cx="8770533" cy="5040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2C6DB-6E39-71A0-E043-FED0616EF576}"/>
              </a:ext>
            </a:extLst>
          </p:cNvPr>
          <p:cNvSpPr/>
          <p:nvPr/>
        </p:nvSpPr>
        <p:spPr>
          <a:xfrm>
            <a:off x="247744" y="1282437"/>
            <a:ext cx="112873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Important Info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ALL</a:t>
            </a: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monies when possible should be paid via the </a:t>
            </a:r>
            <a:r>
              <a:rPr lang="en-GB" sz="2000" dirty="0" err="1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Parentpay</a:t>
            </a: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app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Any monies sent in to school must be in clearly labelled envelopes  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Lunch/snack/Wraparound supervision money must be sent in in separate</a:t>
            </a:r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  envelopes as they are going to different people in school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 school lunch menu will be made available on the web-site.  It rotates on a </a:t>
            </a:r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  monthly cycle and therefore parents can see what will be on offer each day</a:t>
            </a:r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  and choose accordingly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Absence notification form available on website – please complete form 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and return online  https://forms.office.com/e/U0eg2J4CQ5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SeeSaw</a:t>
            </a: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will be used but in a different way to Nursery – Codes sent out</a:t>
            </a:r>
          </a:p>
          <a:p>
            <a:pPr lvl="0">
              <a:spcAft>
                <a:spcPts val="0"/>
              </a:spcAft>
            </a:pPr>
            <a:r>
              <a:rPr lang="en-GB" sz="20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  in September</a:t>
            </a:r>
          </a:p>
          <a:p>
            <a:pPr lvl="0">
              <a:spcAft>
                <a:spcPts val="0"/>
              </a:spcAft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latin typeface="SassoonCRInfant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64727" y="849086"/>
            <a:ext cx="8770533" cy="5040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2C6DB-6E39-71A0-E043-FED0616EF576}"/>
              </a:ext>
            </a:extLst>
          </p:cNvPr>
          <p:cNvSpPr/>
          <p:nvPr/>
        </p:nvSpPr>
        <p:spPr>
          <a:xfrm>
            <a:off x="247744" y="1282437"/>
            <a:ext cx="852342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Important Info</a:t>
            </a:r>
          </a:p>
          <a:p>
            <a:pPr lvl="0">
              <a:spcAft>
                <a:spcPts val="0"/>
              </a:spcAft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All school information will be sent home via Email 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and/or the school app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Golden time on a Friday as a behaviour management strategy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     throughout school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     Sweetie Jar classroom positive behaviour approach in Year 1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SassoonCRInfantMedium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This will all be explained in greater detail during the September 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SassoonCRInfantMedium"/>
                <a:ea typeface="Times New Roman" panose="02020603050405020304" pitchFamily="18" charset="0"/>
              </a:rPr>
              <a:t>Information sessions.  Dates will be confirmed as soon as possible</a:t>
            </a: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latin typeface="SassoonCRInfant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64727" y="849086"/>
            <a:ext cx="8770533" cy="5040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2C6DB-6E39-71A0-E043-FED0616EF576}"/>
              </a:ext>
            </a:extLst>
          </p:cNvPr>
          <p:cNvSpPr/>
          <p:nvPr/>
        </p:nvSpPr>
        <p:spPr>
          <a:xfrm>
            <a:off x="247744" y="1282437"/>
            <a:ext cx="11287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Communicating with home 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School App is the main means of whole school and 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class notifications 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SeeSaw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 is used regularly as a platform to send in a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 home Activity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School Website is where I upload photos and videos 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to show what we are doing in school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  <a:hlinkClick r:id="rId10"/>
              </a:rPr>
              <a:t>www.keshprimary.co.uk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   Policies also available on website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Medium"/>
                <a:ea typeface="Times New Roman" panose="02020603050405020304" pitchFamily="18" charset="0"/>
              </a:rPr>
              <a:t>Please email or ring me with any concerns or queries</a:t>
            </a:r>
          </a:p>
          <a:p>
            <a:pPr lvl="0">
              <a:spcAft>
                <a:spcPts val="0"/>
              </a:spcAft>
            </a:pP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CRInfantMedium"/>
              <a:ea typeface="Times New Roman" panose="02020603050405020304" pitchFamily="18" charset="0"/>
            </a:endParaRPr>
          </a:p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latin typeface="SassoonCRInfant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AA3072-29C0-C441-5808-73D9FBE1A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27260"/>
              </p:ext>
            </p:extLst>
          </p:nvPr>
        </p:nvGraphicFramePr>
        <p:xfrm>
          <a:off x="313495" y="974273"/>
          <a:ext cx="8682575" cy="4688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012">
                  <a:extLst>
                    <a:ext uri="{9D8B030D-6E8A-4147-A177-3AD203B41FA5}">
                      <a16:colId xmlns:a16="http://schemas.microsoft.com/office/drawing/2014/main" val="2270086046"/>
                    </a:ext>
                  </a:extLst>
                </a:gridCol>
                <a:gridCol w="3967790">
                  <a:extLst>
                    <a:ext uri="{9D8B030D-6E8A-4147-A177-3AD203B41FA5}">
                      <a16:colId xmlns:a16="http://schemas.microsoft.com/office/drawing/2014/main" val="3985601982"/>
                    </a:ext>
                  </a:extLst>
                </a:gridCol>
                <a:gridCol w="3474773">
                  <a:extLst>
                    <a:ext uri="{9D8B030D-6E8A-4147-A177-3AD203B41FA5}">
                      <a16:colId xmlns:a16="http://schemas.microsoft.com/office/drawing/2014/main" val="3412491544"/>
                    </a:ext>
                  </a:extLst>
                </a:gridCol>
              </a:tblGrid>
              <a:tr h="601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 u="sng">
                          <a:effectLst/>
                        </a:rPr>
                        <a:t>Month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</a:rPr>
                        <a:t>Assessment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</a:rPr>
                        <a:t>Communication with Parents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462098458"/>
                  </a:ext>
                </a:extLst>
              </a:tr>
              <a:tr h="1089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 dirty="0">
                          <a:effectLst/>
                        </a:rPr>
                        <a:t>October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err="1">
                          <a:effectLst/>
                        </a:rPr>
                        <a:t>Speechlinks</a:t>
                      </a:r>
                      <a:r>
                        <a:rPr lang="en-GB" sz="1600" dirty="0">
                          <a:effectLst/>
                        </a:rPr>
                        <a:t> – P1 &amp; P2 (retested in May if low)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err="1">
                          <a:effectLst/>
                        </a:rPr>
                        <a:t>Wellcom</a:t>
                      </a:r>
                      <a:r>
                        <a:rPr lang="en-GB" sz="1600" dirty="0">
                          <a:effectLst/>
                        </a:rPr>
                        <a:t> – Year 1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Suffolk Reading Test (Y3-Y7)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Parent Teacher Meetings (Y1-Y7)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1563884609"/>
                  </a:ext>
                </a:extLst>
              </a:tr>
              <a:tr h="659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 dirty="0">
                          <a:effectLst/>
                        </a:rPr>
                        <a:t>January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Individual Class Tests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Class Tests sent home to be signed with class analysis slip.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2432602813"/>
                  </a:ext>
                </a:extLst>
              </a:tr>
              <a:tr h="400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>
                          <a:effectLst/>
                        </a:rPr>
                        <a:t>February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CAT Intelligence Test (Y4 &amp; Y6)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Parent Teacher Meetings (Y1-Y7)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3620425603"/>
                  </a:ext>
                </a:extLst>
              </a:tr>
              <a:tr h="1367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>
                          <a:effectLst/>
                        </a:rPr>
                        <a:t>April/May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Progress Test Maths /English – Years 2-7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Single Word Spelling Test – Years 4-7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NFER Nelson Mental Maths Test –  Years 2-7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Class Tests sent home to be signed with class analysis slip.</a:t>
                      </a:r>
                      <a:endParaRPr lang="en-GB" sz="12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909611466"/>
                  </a:ext>
                </a:extLst>
              </a:tr>
              <a:tr h="534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 dirty="0">
                          <a:effectLst/>
                        </a:rPr>
                        <a:t>June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End of Key Stage Levelling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 err="1">
                          <a:effectLst/>
                        </a:rPr>
                        <a:t>Wellcom</a:t>
                      </a:r>
                      <a:r>
                        <a:rPr lang="en-GB" sz="1600" dirty="0">
                          <a:effectLst/>
                        </a:rPr>
                        <a:t> – Year 1 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End of Year Report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3" marR="66843" marT="0" marB="0"/>
                </a:tc>
                <a:extLst>
                  <a:ext uri="{0D108BD9-81ED-4DB2-BD59-A6C34878D82A}">
                    <a16:rowId xmlns:a16="http://schemas.microsoft.com/office/drawing/2014/main" val="139880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2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581724" y="1139301"/>
            <a:ext cx="6223000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Overview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Mrs Cullen – Class Teacher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Miss Hanna – Support Teacher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Mrs Graham – Learning Assistant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3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130629" y="1139301"/>
            <a:ext cx="87194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Summer Prep</a:t>
            </a: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When writing their names please encourage lower case letters within name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Independent toileting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Coats and Zips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Encouraging a pencil grip and scissor 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Name all Items of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Leave a spare pair of wellies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SassoonPrimaryInfant" pitchFamily="2" charset="0"/>
              </a:rPr>
              <a:t>Encourage them to ask me for help</a:t>
            </a: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2271" y="1282437"/>
            <a:ext cx="87194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What is needed in Year 1</a:t>
            </a:r>
          </a:p>
          <a:p>
            <a:pPr lvl="0" algn="ctr">
              <a:spcAft>
                <a:spcPts val="0"/>
              </a:spcAft>
            </a:pPr>
            <a:endParaRPr lang="en-GB" sz="2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School bag – large enough for homework pack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Pencil case with colouring pencils, rubber and sharpener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Glue stick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No need for writing pencils/felt tips/ ruler 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Box of tissues </a:t>
            </a: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en-GB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7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09E92D29-9AC9-0E8F-838A-3E2D1336C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A06546-FE39-46D8-BB04-707AA24F9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4" name="Picture 3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EE4B8422-3000-CF10-3ED3-FBEBE5F2B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5" name="Picture 4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99711C5B-E2AE-5607-6F4A-43F009EF5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C2E5DD3-09C6-1836-BEF9-986C77922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7" name="Picture 6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76552123-B54C-2EBD-9476-3DA09606D5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47600B-4DBF-7E76-1194-F26C7FA248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393858"/>
            <a:ext cx="1331424" cy="414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0B3B5-031E-56F0-8A25-4171FAB85FA3}"/>
              </a:ext>
            </a:extLst>
          </p:cNvPr>
          <p:cNvSpPr txBox="1"/>
          <p:nvPr/>
        </p:nvSpPr>
        <p:spPr>
          <a:xfrm>
            <a:off x="2305050" y="4532476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THE END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69BF1-D74A-83B9-C943-71DFF49E17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5" y="1378319"/>
            <a:ext cx="4101361" cy="4101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89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Transition Sessions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These sessions were offered in May and June and allowed the children to come in and experience the Year 1 classroom and meet the adults.  These have proved to be fantastically beneficial in the September transition. 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Safeguarding Team</a:t>
            </a:r>
          </a:p>
          <a:p>
            <a:pPr algn="ctr"/>
            <a:endParaRPr lang="en-GB" sz="1050" b="1" u="sng" dirty="0">
              <a:solidFill>
                <a:schemeClr val="tx1"/>
              </a:solidFill>
            </a:endParaRPr>
          </a:p>
          <a:p>
            <a:pPr algn="ctr"/>
            <a:endParaRPr lang="en-GB" sz="1050" b="1" u="sng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Mr Stewart – Principal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Mrs Irvine – DT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Mrs Gamble – DDT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Mrs Read – DDT (Nursery)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Mrs A Moore – Governor 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School Routines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Breakfast Club 8.15-8.45 *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Outside Play 8.45-9.15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Children in classroom and register 9.20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15 min Break time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40 min Lunchtime inc. play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End of day 1.50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Little Bridges available 1.50-3.10 *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Afterschool Wrap-around 3.10-5.00 *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Wrap-around facilities are at an additional cost *</a:t>
            </a: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u="sng" dirty="0">
              <a:solidFill>
                <a:schemeClr val="tx1"/>
              </a:solidFill>
            </a:endParaRPr>
          </a:p>
          <a:p>
            <a:pPr algn="ctr"/>
            <a:endParaRPr lang="en-GB" sz="2800" b="1" u="sng" dirty="0">
              <a:solidFill>
                <a:schemeClr val="tx1"/>
              </a:solidFill>
            </a:endParaRPr>
          </a:p>
          <a:p>
            <a:pPr algn="ctr"/>
            <a:endParaRPr lang="en-GB" sz="2800" b="1" u="sng" dirty="0">
              <a:solidFill>
                <a:schemeClr val="tx1"/>
              </a:solidFill>
            </a:endParaRPr>
          </a:p>
          <a:p>
            <a:pPr algn="ctr"/>
            <a:r>
              <a:rPr lang="en-GB" sz="2800" b="1" u="sng" dirty="0">
                <a:solidFill>
                  <a:schemeClr val="tx1"/>
                </a:solidFill>
              </a:rPr>
              <a:t>Online Facility to pay for School Services 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All items which are payable will be available on the app.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Inc. snack, dinner, wrap-around services.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Children will be uploaded upon entry and parents will be notified. 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pic>
        <p:nvPicPr>
          <p:cNvPr id="1026" name="Picture 2" descr="Parentpay - Rothwell Primary School">
            <a:extLst>
              <a:ext uri="{FF2B5EF4-FFF2-40B4-BE49-F238E27FC236}">
                <a16:creationId xmlns:a16="http://schemas.microsoft.com/office/drawing/2014/main" id="{68AA7676-34BB-5E0E-657B-36269E21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93" y="1166976"/>
            <a:ext cx="3629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Little Bridges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£3.00 per session per day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Payments can be made via </a:t>
            </a:r>
            <a:r>
              <a:rPr lang="en-GB" sz="2800" dirty="0" err="1">
                <a:solidFill>
                  <a:srgbClr val="FF0000"/>
                </a:solidFill>
              </a:rPr>
              <a:t>Parentpay</a:t>
            </a:r>
            <a:r>
              <a:rPr lang="en-GB" sz="2800" dirty="0">
                <a:solidFill>
                  <a:srgbClr val="FF0000"/>
                </a:solidFill>
              </a:rPr>
              <a:t> App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A light snack is provided – no sweets/snacks should be brought in from home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Toys and games available during sessions.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Outside play incorporated when possible</a:t>
            </a: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School Uniforms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8A72D6-608C-8468-9B96-CFE715192E80}"/>
              </a:ext>
            </a:extLst>
          </p:cNvPr>
          <p:cNvSpPr txBox="1"/>
          <p:nvPr/>
        </p:nvSpPr>
        <p:spPr>
          <a:xfrm>
            <a:off x="220718" y="2022934"/>
            <a:ext cx="3899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Boys</a:t>
            </a:r>
            <a:endParaRPr lang="en-GB" dirty="0"/>
          </a:p>
          <a:p>
            <a:pPr lvl="0"/>
            <a:r>
              <a:rPr lang="en-GB" dirty="0"/>
              <a:t>Grey trousers </a:t>
            </a:r>
          </a:p>
          <a:p>
            <a:pPr lvl="0"/>
            <a:r>
              <a:rPr lang="en-GB" dirty="0"/>
              <a:t>Grey polo shirt (with school badge) </a:t>
            </a:r>
          </a:p>
          <a:p>
            <a:pPr lvl="0"/>
            <a:r>
              <a:rPr lang="en-GB" dirty="0"/>
              <a:t>Red sweatshirt (with school badge) </a:t>
            </a:r>
          </a:p>
          <a:p>
            <a:pPr lvl="0"/>
            <a:r>
              <a:rPr lang="en-GB" dirty="0"/>
              <a:t>Black shoes (trainers, including black trainers, are not acceptable) </a:t>
            </a:r>
          </a:p>
          <a:p>
            <a:pPr lvl="0"/>
            <a:r>
              <a:rPr lang="en-GB" dirty="0"/>
              <a:t>Plain black/grey socks</a:t>
            </a:r>
          </a:p>
          <a:p>
            <a:r>
              <a:rPr lang="en-GB" u="sng" dirty="0"/>
              <a:t>Boys optional summer uniform </a:t>
            </a:r>
            <a:endParaRPr lang="en-GB" dirty="0"/>
          </a:p>
          <a:p>
            <a:r>
              <a:rPr lang="en-GB" dirty="0"/>
              <a:t>Grey 'formal' shorts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C6810-3C8B-1DD6-319F-9D1D389343F3}"/>
              </a:ext>
            </a:extLst>
          </p:cNvPr>
          <p:cNvSpPr txBox="1"/>
          <p:nvPr/>
        </p:nvSpPr>
        <p:spPr>
          <a:xfrm>
            <a:off x="4900462" y="2133600"/>
            <a:ext cx="4635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Girls </a:t>
            </a:r>
            <a:endParaRPr lang="en-GB" dirty="0"/>
          </a:p>
          <a:p>
            <a:pPr lvl="0"/>
            <a:r>
              <a:rPr lang="en-GB" dirty="0"/>
              <a:t>Grey skirt or pinafore </a:t>
            </a:r>
          </a:p>
          <a:p>
            <a:pPr lvl="0"/>
            <a:r>
              <a:rPr lang="en-GB" dirty="0"/>
              <a:t>Grey polo shirt (with school badge)</a:t>
            </a:r>
          </a:p>
          <a:p>
            <a:pPr lvl="0"/>
            <a:r>
              <a:rPr lang="en-GB" dirty="0"/>
              <a:t>Red sweatshirt/Cardigan (with school badge) </a:t>
            </a:r>
          </a:p>
          <a:p>
            <a:pPr lvl="0"/>
            <a:r>
              <a:rPr lang="en-GB" dirty="0"/>
              <a:t>Black shoes (trainers, including black trainers, are not acceptable)</a:t>
            </a:r>
          </a:p>
          <a:p>
            <a:pPr lvl="0"/>
            <a:r>
              <a:rPr lang="en-GB" dirty="0"/>
              <a:t>Grey tight/socks (Leggings are not acceptable)</a:t>
            </a:r>
          </a:p>
          <a:p>
            <a:r>
              <a:rPr lang="en-GB" u="sng" dirty="0"/>
              <a:t>Girls optional summer uniform </a:t>
            </a:r>
            <a:endParaRPr lang="en-GB" dirty="0"/>
          </a:p>
          <a:p>
            <a:pPr lvl="0"/>
            <a:r>
              <a:rPr lang="en-GB" dirty="0"/>
              <a:t>Red and white check gingham dress </a:t>
            </a:r>
          </a:p>
          <a:p>
            <a:pPr lvl="0"/>
            <a:r>
              <a:rPr lang="en-GB" dirty="0"/>
              <a:t>White socks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63E7E7-860A-1995-A28B-AEF8461492FC}"/>
              </a:ext>
            </a:extLst>
          </p:cNvPr>
          <p:cNvSpPr/>
          <p:nvPr/>
        </p:nvSpPr>
        <p:spPr>
          <a:xfrm>
            <a:off x="217713" y="1139301"/>
            <a:ext cx="8643257" cy="441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School Uniforms</a:t>
            </a: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  <a:p>
            <a:pPr algn="ctr"/>
            <a:endParaRPr lang="en-GB" sz="4800" b="1" u="sng" dirty="0">
              <a:solidFill>
                <a:schemeClr val="tx1"/>
              </a:solidFill>
            </a:endParaRPr>
          </a:p>
        </p:txBody>
      </p:sp>
      <p:pic>
        <p:nvPicPr>
          <p:cNvPr id="26" name="Picture 25" descr="A picture containing furniture, table, seat, chair&#10;&#10;Description automatically generated">
            <a:extLst>
              <a:ext uri="{FF2B5EF4-FFF2-40B4-BE49-F238E27FC236}">
                <a16:creationId xmlns:a16="http://schemas.microsoft.com/office/drawing/2014/main" id="{BC1AFA7A-F981-C01C-BFBA-E8A5817F9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69" y="2424276"/>
            <a:ext cx="1566631" cy="1576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F090D9-6CA4-6F88-F66F-7A3DC1C74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05" y="2133600"/>
            <a:ext cx="945230" cy="1816100"/>
          </a:xfrm>
          <a:prstGeom prst="rect">
            <a:avLst/>
          </a:prstGeom>
        </p:spPr>
      </p:pic>
      <p:pic>
        <p:nvPicPr>
          <p:cNvPr id="32" name="Picture 31" descr="A picture containing text, seat, vector graphics&#10;&#10;Description automatically generated">
            <a:extLst>
              <a:ext uri="{FF2B5EF4-FFF2-40B4-BE49-F238E27FC236}">
                <a16:creationId xmlns:a16="http://schemas.microsoft.com/office/drawing/2014/main" id="{9022BF0B-0522-ED2A-D39E-DF5695BAA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4" y="4070350"/>
            <a:ext cx="2824730" cy="3136900"/>
          </a:xfrm>
          <a:prstGeom prst="rect">
            <a:avLst/>
          </a:prstGeom>
        </p:spPr>
      </p:pic>
      <p:pic>
        <p:nvPicPr>
          <p:cNvPr id="34" name="Picture 33" descr="A picture containing measuring stick, sunset&#10;&#10;Description automatically generated">
            <a:extLst>
              <a:ext uri="{FF2B5EF4-FFF2-40B4-BE49-F238E27FC236}">
                <a16:creationId xmlns:a16="http://schemas.microsoft.com/office/drawing/2014/main" id="{EDFFA9A8-B40D-7D20-6FEB-0D5AB6A59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756135"/>
            <a:ext cx="1331424" cy="377465"/>
          </a:xfrm>
          <a:prstGeom prst="rect">
            <a:avLst/>
          </a:prstGeom>
        </p:spPr>
      </p:pic>
      <p:pic>
        <p:nvPicPr>
          <p:cNvPr id="36" name="Picture 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A913A93-C52B-ECB9-AFD7-EBB56EDE1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76" y="1024934"/>
            <a:ext cx="1458424" cy="515007"/>
          </a:xfrm>
          <a:prstGeom prst="rect">
            <a:avLst/>
          </a:prstGeom>
        </p:spPr>
      </p:pic>
      <p:pic>
        <p:nvPicPr>
          <p:cNvPr id="38" name="Picture 37" descr="A close-up of a roller coaster&#10;&#10;Description automatically generated with low confidence">
            <a:extLst>
              <a:ext uri="{FF2B5EF4-FFF2-40B4-BE49-F238E27FC236}">
                <a16:creationId xmlns:a16="http://schemas.microsoft.com/office/drawing/2014/main" id="{CF4043ED-6D97-A5AA-64DF-A8820D599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76" y="179711"/>
            <a:ext cx="1816590" cy="1589124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62CACA33-7643-A890-0F82-909014553E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47" y="319376"/>
            <a:ext cx="1331424" cy="414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FB85C-CF3A-7F87-48E5-28304F668484}"/>
              </a:ext>
            </a:extLst>
          </p:cNvPr>
          <p:cNvSpPr txBox="1"/>
          <p:nvPr/>
        </p:nvSpPr>
        <p:spPr>
          <a:xfrm>
            <a:off x="-798786" y="1806227"/>
            <a:ext cx="10741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Footwear:</a:t>
            </a:r>
            <a:r>
              <a:rPr lang="en-GB" dirty="0"/>
              <a:t> Black leather/leather-like shoes should be worn. Black trainers or </a:t>
            </a:r>
          </a:p>
          <a:p>
            <a:pPr algn="ctr"/>
            <a:r>
              <a:rPr lang="en-GB" dirty="0"/>
              <a:t>black casual footwear are not acceptable. We would encourage that shoes with </a:t>
            </a:r>
          </a:p>
          <a:p>
            <a:pPr algn="ctr"/>
            <a:r>
              <a:rPr lang="en-GB" dirty="0"/>
              <a:t>laces should only be purchased if your child can tie laces independently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B7B63-6AE5-3FBF-705B-3ECE58314207}"/>
              </a:ext>
            </a:extLst>
          </p:cNvPr>
          <p:cNvSpPr txBox="1"/>
          <p:nvPr/>
        </p:nvSpPr>
        <p:spPr>
          <a:xfrm>
            <a:off x="400685" y="3041650"/>
            <a:ext cx="4334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PE Kit – to be worn on PE days</a:t>
            </a:r>
          </a:p>
          <a:p>
            <a:pPr lvl="0"/>
            <a:r>
              <a:rPr lang="en-GB" sz="2000" dirty="0"/>
              <a:t>White T-shirt (with school badge)</a:t>
            </a:r>
          </a:p>
          <a:p>
            <a:pPr lvl="0"/>
            <a:r>
              <a:rPr lang="en-GB" sz="2000" dirty="0"/>
              <a:t>Red shorts</a:t>
            </a:r>
          </a:p>
          <a:p>
            <a:pPr lvl="0"/>
            <a:r>
              <a:rPr lang="en-GB" sz="2000" dirty="0"/>
              <a:t>Red sweatshirt (with school badge)</a:t>
            </a:r>
          </a:p>
          <a:p>
            <a:pPr lvl="0"/>
            <a:r>
              <a:rPr lang="en-GB" sz="2000" dirty="0"/>
              <a:t>Plain black track bottoms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A9C41-6816-2635-3DC2-11DD0D47B50B}"/>
              </a:ext>
            </a:extLst>
          </p:cNvPr>
          <p:cNvSpPr txBox="1"/>
          <p:nvPr/>
        </p:nvSpPr>
        <p:spPr>
          <a:xfrm>
            <a:off x="4777564" y="3232139"/>
            <a:ext cx="5849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Other Uniform pieces including</a:t>
            </a:r>
          </a:p>
          <a:p>
            <a:r>
              <a:rPr lang="en-GB" sz="2000" dirty="0"/>
              <a:t>coats, fleeces and hats are </a:t>
            </a:r>
          </a:p>
          <a:p>
            <a:r>
              <a:rPr lang="en-GB" sz="2000" dirty="0"/>
              <a:t>available in School days and </a:t>
            </a:r>
          </a:p>
          <a:p>
            <a:r>
              <a:rPr lang="en-GB" sz="2000" dirty="0"/>
              <a:t>school trends for purchase.  </a:t>
            </a:r>
          </a:p>
        </p:txBody>
      </p:sp>
    </p:spTree>
    <p:extLst>
      <p:ext uri="{BB962C8B-B14F-4D97-AF65-F5344CB8AC3E}">
        <p14:creationId xmlns:p14="http://schemas.microsoft.com/office/powerpoint/2010/main" val="12891165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1434</TotalTime>
  <Words>1086</Words>
  <Application>Microsoft Office PowerPoint</Application>
  <PresentationFormat>On-screen Show (4:3)</PresentationFormat>
  <Paragraphs>239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Twinkl Bold</vt:lpstr>
      <vt:lpstr>SassoonCRInfantMedium</vt:lpstr>
      <vt:lpstr>Verdana</vt:lpstr>
      <vt:lpstr>Times New Roman</vt:lpstr>
      <vt:lpstr>Symbol</vt:lpstr>
      <vt:lpstr>SassoonPrimaryInfant</vt:lpstr>
      <vt:lpstr>Arial</vt:lpstr>
      <vt:lpstr>Twinkl</vt:lpstr>
      <vt:lpstr>Calibri</vt:lpstr>
      <vt:lpstr>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G Cullen</cp:lastModifiedBy>
  <cp:revision>10</cp:revision>
  <dcterms:created xsi:type="dcterms:W3CDTF">2022-08-10T08:31:51Z</dcterms:created>
  <dcterms:modified xsi:type="dcterms:W3CDTF">2024-07-19T12:32:10Z</dcterms:modified>
</cp:coreProperties>
</file>